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305" r:id="rId4"/>
    <p:sldId id="262" r:id="rId5"/>
    <p:sldId id="282" r:id="rId6"/>
    <p:sldId id="290" r:id="rId7"/>
    <p:sldId id="295" r:id="rId8"/>
    <p:sldId id="293" r:id="rId9"/>
    <p:sldId id="304" r:id="rId10"/>
    <p:sldId id="291" r:id="rId11"/>
    <p:sldId id="264" r:id="rId12"/>
    <p:sldId id="283" r:id="rId13"/>
    <p:sldId id="297" r:id="rId14"/>
    <p:sldId id="296" r:id="rId15"/>
    <p:sldId id="298" r:id="rId16"/>
    <p:sldId id="299" r:id="rId17"/>
    <p:sldId id="300" r:id="rId18"/>
    <p:sldId id="301" r:id="rId19"/>
    <p:sldId id="302" r:id="rId20"/>
    <p:sldId id="303" r:id="rId21"/>
    <p:sldId id="287" r:id="rId22"/>
    <p:sldId id="288" r:id="rId23"/>
    <p:sldId id="279" r:id="rId24"/>
  </p:sldIdLst>
  <p:sldSz cx="18288000" cy="10287000"/>
  <p:notesSz cx="7104063" cy="10234613"/>
  <p:embeddedFontLst>
    <p:embeddedFont>
      <p:font typeface="Aileron" panose="020B0604020202020204" charset="0"/>
      <p:regular r:id="rId26"/>
    </p:embeddedFont>
    <p:embeddedFont>
      <p:font typeface="Aileron Bold" panose="020B0604020202020204" charset="0"/>
      <p:regular r:id="rId27"/>
    </p:embeddedFont>
    <p:embeddedFont>
      <p:font typeface="Brush Script MT" panose="03060802040406070304" pitchFamily="66" charset="0"/>
      <p:italic r:id="rId28"/>
    </p:embeddedFont>
    <p:embeddedFont>
      <p:font typeface="HK Modular" panose="020B0604020202020204" charset="0"/>
      <p:regular r:id="rId29"/>
    </p:embeddedFont>
    <p:embeddedFont>
      <p:font typeface="MV Boli" panose="02000500030200090000" pitchFamily="2" charset="0"/>
      <p:regular r:id="rId30"/>
    </p:embeddedFont>
    <p:embeddedFont>
      <p:font typeface="Open Sauce" panose="020B0604020202020204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 autoAdjust="0"/>
    <p:restoredTop sz="93447" autoAdjust="0"/>
  </p:normalViewPr>
  <p:slideViewPr>
    <p:cSldViewPr>
      <p:cViewPr varScale="1">
        <p:scale>
          <a:sx n="42" d="100"/>
          <a:sy n="42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3994" y="0"/>
            <a:ext cx="3078427" cy="513508"/>
          </a:xfrm>
          <a:prstGeom prst="rect">
            <a:avLst/>
          </a:prstGeom>
        </p:spPr>
        <p:txBody>
          <a:bodyPr vert="horz" lIns="99064" tIns="49532" rIns="99064" bIns="49532" rtlCol="0"/>
          <a:lstStyle>
            <a:lvl1pPr algn="r">
              <a:defRPr sz="1300"/>
            </a:lvl1pPr>
          </a:lstStyle>
          <a:p>
            <a:fld id="{153BBEAE-C521-4370-9AF0-E9DE2B7AE8F2}" type="datetimeFigureOut">
              <a:rPr lang="fr-FR" smtClean="0"/>
              <a:pPr/>
              <a:t>15/05/2025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64" tIns="49532" rIns="99064" bIns="49532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10407" y="4925408"/>
            <a:ext cx="5683250" cy="4029879"/>
          </a:xfrm>
          <a:prstGeom prst="rect">
            <a:avLst/>
          </a:prstGeom>
        </p:spPr>
        <p:txBody>
          <a:bodyPr vert="horz" lIns="99064" tIns="49532" rIns="99064" bIns="49532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3994" y="9721108"/>
            <a:ext cx="3078427" cy="513507"/>
          </a:xfrm>
          <a:prstGeom prst="rect">
            <a:avLst/>
          </a:prstGeom>
        </p:spPr>
        <p:txBody>
          <a:bodyPr vert="horz" lIns="99064" tIns="49532" rIns="99064" bIns="49532" rtlCol="0" anchor="b"/>
          <a:lstStyle>
            <a:lvl1pPr algn="r">
              <a:defRPr sz="1300"/>
            </a:lvl1pPr>
          </a:lstStyle>
          <a:p>
            <a:fld id="{C48BE2C3-FC88-4903-9734-75B2A66BEC16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755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44771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F970DC-2C6E-11B9-082C-8B4AF830A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C9E0117-17FD-2974-37C7-F24A617733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C45A72C-578E-4B58-A88D-457F43B6CF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50"/>
              </a:spcBef>
            </a:pPr>
            <a:r>
              <a:rPr lang="fr-FR" b="0" dirty="0">
                <a:effectLst/>
                <a:latin typeface="fkGroteskNeue"/>
              </a:rPr>
              <a:t> </a:t>
            </a:r>
          </a:p>
          <a:p>
            <a:pPr>
              <a:spcBef>
                <a:spcPts val="650"/>
              </a:spcBef>
            </a:pPr>
            <a:endParaRPr lang="fr-FR" b="0" dirty="0">
              <a:effectLst/>
              <a:latin typeface="fkGroteskNeue"/>
            </a:endParaRPr>
          </a:p>
          <a:p>
            <a:pPr>
              <a:buNone/>
            </a:pPr>
            <a:br>
              <a:rPr lang="fr-FR" b="0" i="0" dirty="0">
                <a:solidFill>
                  <a:srgbClr val="000000"/>
                </a:solidFill>
                <a:effectLst/>
                <a:latin typeface="fkGroteskNeue"/>
              </a:rPr>
            </a:b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9F459B3-453C-822C-45CF-464BFF7217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2749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  <a:endParaRPr lang="fr-FR" dirty="0">
              <a:effectLst/>
              <a:latin typeface="fkGroteskNeue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308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20663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57080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714F-3463-335C-3A92-A4E486C0F2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8387303-D1CF-DD8D-97DF-28082614A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9AF5D9D-EB36-53DA-31A4-54975875FC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F33B88-D0DB-8C7B-7B48-3327DE3647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90351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B8D19-DA1B-2B3F-EFC9-4B13C8B533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33622ED-7F86-5432-7545-2D81804986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A5FDA54-1DDA-FF43-A185-90CF1A810D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74A062-F10F-F82C-FB42-DB91F5B86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66339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215E99"/>
                </a:solidFill>
                <a:latin typeface="Arial" panose="020B0604020202020204" pitchFamily="34" charset="0"/>
              </a:rPr>
              <a:t> </a:t>
            </a:r>
            <a:endParaRPr lang="fr-FR" kern="100" dirty="0"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9950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2DE3B-ADD1-CA4B-68FF-FB234C8D2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01CB27-5F2E-6546-B59A-A98CF90535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02D820AA-185C-CE8F-256F-07AF0E402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8BF6F9D-79E3-F474-D4EA-F5AA0CC07D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7363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47C8E-5885-B7AB-0BC6-A072088C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373AE5-262C-88F2-5BC5-83B444A0C8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EA2D8C0-AA72-DB03-D6AD-B9BA47E69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8C66F9-B894-3349-2922-7B016BC1B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70234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CD8DC-DE9E-A2EB-CDBF-113C37898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6B9210F-2A11-6F43-AD16-1A59DFB44C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0571361-CE17-8B6D-E2D0-2648CA84A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DB0D32C-E303-AFC1-8410-F13F509019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676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CFB11-7B0F-69BA-AB36-33E62FFBD7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26CF454-C654-A95A-5880-9EA5EF2D7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EFF754B-52C1-3EDB-AC80-9A4631953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0E2841"/>
                </a:solidFill>
                <a:latin typeface="Arial" panose="020B0604020202020204" pitchFamily="34" charset="0"/>
              </a:rPr>
              <a:t> 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E864919-148A-6D03-85EF-44AB0C494A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515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595959"/>
                </a:solidFill>
                <a:latin typeface="Arial" panose="020B0604020202020204" pitchFamily="34" charset="0"/>
              </a:rPr>
              <a:t> </a:t>
            </a:r>
            <a:endParaRPr lang="fr-FR" kern="10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02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B5ED2-AA79-33DE-653F-1DDCB4408B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12EDF88-9D12-4398-8CC1-868D2E5D98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9AAA6DC-A459-8B28-4E27-E9F45DE816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="0" i="0" dirty="0">
                <a:effectLst/>
                <a:latin typeface="fkGroteskNeue"/>
              </a:rPr>
              <a:t> </a:t>
            </a:r>
            <a:endParaRPr lang="fr-FR" kern="100" dirty="0">
              <a:solidFill>
                <a:srgbClr val="0E2841"/>
              </a:solidFill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23D40B5-7405-6FC5-D8F3-119762264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1467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D98F1-5C91-CE52-7351-228EBADD9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695E1AF4-8F18-E141-010D-5B9D50135B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DF1EBCF4-BE2E-A146-6D95-D27425DFC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0E2841"/>
                </a:solidFill>
                <a:latin typeface="Arial" panose="020B0604020202020204" pitchFamily="34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BF96B89-7D0A-7AC5-DC01-A0E344F17F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57060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D1DB5-62CE-9776-2EE9-4D91F0085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25419F6-397A-5FCC-C2BB-D126E9F8A8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828AF009-DA28-49D6-BD56-E862C74C0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0E2841"/>
                </a:solidFill>
                <a:latin typeface="Arial" panose="020B0604020202020204" pitchFamily="34" charset="0"/>
              </a:rPr>
              <a:t> </a:t>
            </a: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6B61DDF-E2A7-8AB8-217C-F2291A1A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357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03AF2-A976-0C26-0E6A-9DE57C8BB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512089E-1831-205F-BF5C-1884F2909A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B344BA75-AC7E-6184-1891-5A2357B2BB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215E99"/>
                </a:solidFill>
                <a:latin typeface="Arial" panose="020B0604020202020204" pitchFamily="34" charset="0"/>
              </a:rPr>
              <a:t> 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7CE1B5-8662-A3D8-BD47-AFC090C065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pPr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06287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F9E73-322B-0D4F-26DE-0EC8F420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05A0676C-D232-3955-82A5-44C1F6F00D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8D200B6-FCCB-E909-E194-A5FF4C3B44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kern="100" dirty="0">
                <a:solidFill>
                  <a:srgbClr val="215E99"/>
                </a:solidFill>
                <a:latin typeface="Arial" panose="020B0604020202020204" pitchFamily="34" charset="0"/>
              </a:rPr>
              <a:t> </a:t>
            </a:r>
            <a:endParaRPr lang="fr-FR" kern="100" dirty="0">
              <a:solidFill>
                <a:srgbClr val="0E2841"/>
              </a:solidFill>
              <a:latin typeface="Arial" panose="020B0604020202020204" pitchFamily="34" charset="0"/>
            </a:endParaRPr>
          </a:p>
          <a:p>
            <a:endParaRPr lang="fr-FR" kern="10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endParaRPr lang="fr-FR" kern="10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endParaRPr lang="fr-FR" kern="100" dirty="0">
              <a:solidFill>
                <a:srgbClr val="215E99"/>
              </a:solidFill>
              <a:latin typeface="Arial" panose="020B0604020202020204" pitchFamily="34" charset="0"/>
            </a:endParaRPr>
          </a:p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5EB381-A123-A127-6AB5-A4D9A561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8BE2C3-FC88-4903-9734-75B2A66BEC1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812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sv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56545" b="-21232"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3" name="Freeform 3"/>
          <p:cNvSpPr/>
          <p:nvPr/>
        </p:nvSpPr>
        <p:spPr>
          <a:xfrm>
            <a:off x="0" y="1415782"/>
            <a:ext cx="18410978" cy="6661427"/>
          </a:xfrm>
          <a:custGeom>
            <a:avLst/>
            <a:gdLst/>
            <a:ahLst/>
            <a:cxnLst/>
            <a:rect l="l" t="t" r="r" b="b"/>
            <a:pathLst>
              <a:path w="18410978" h="6661427">
                <a:moveTo>
                  <a:pt x="0" y="0"/>
                </a:moveTo>
                <a:lnTo>
                  <a:pt x="18410978" y="0"/>
                </a:lnTo>
                <a:lnTo>
                  <a:pt x="18410978" y="6661427"/>
                </a:lnTo>
                <a:lnTo>
                  <a:pt x="0" y="66614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alphaModFix amt="21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TextBox 5"/>
          <p:cNvSpPr txBox="1"/>
          <p:nvPr/>
        </p:nvSpPr>
        <p:spPr>
          <a:xfrm>
            <a:off x="571944" y="2764991"/>
            <a:ext cx="17144112" cy="2769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</a:t>
            </a:r>
            <a:r>
              <a:rPr lang="en-US" sz="9000" spc="-179" dirty="0" err="1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MLOps</a:t>
            </a:r>
            <a:endParaRPr lang="en-US" sz="9000" spc="-179" dirty="0">
              <a:solidFill>
                <a:srgbClr val="FFFFFF"/>
              </a:solidFill>
              <a:latin typeface="HK Modular"/>
              <a:ea typeface="HK Modular"/>
              <a:cs typeface="HK Modular"/>
              <a:sym typeface="HK Modular"/>
            </a:endParaRPr>
          </a:p>
          <a:p>
            <a:pPr algn="ctr">
              <a:lnSpc>
                <a:spcPts val="10800"/>
              </a:lnSpc>
            </a:pPr>
            <a:r>
              <a:rPr lang="en-US" sz="9000" spc="-179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Météo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10000" y="9317333"/>
            <a:ext cx="16687800" cy="35131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980"/>
              </a:lnSpc>
              <a:spcBef>
                <a:spcPct val="0"/>
              </a:spcBef>
            </a:pPr>
            <a:r>
              <a:rPr lang="en-US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Mentor : Antoine Fradin I </a:t>
            </a:r>
            <a:r>
              <a:rPr lang="fr-FR" sz="2128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Membres de l'équipe : Gael, Clément Simonin et Christophe Levra</a:t>
            </a:r>
            <a:endParaRPr lang="en-US" sz="2128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DBF0ED5-36C3-90E1-F90B-CBE5B3CCD03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48400" y="5676900"/>
            <a:ext cx="6062662" cy="30503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E11D87-218C-0818-9913-922883E492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5AB9E19-2264-15E3-2399-477313CDB91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69DDF3CC-1057-1AEC-FC48-91A44AEDCB3E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6B1A936-B433-3167-B9FB-555C4DFC1785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5748A08-E97D-F641-6FBD-ACC1D3A722CD}"/>
              </a:ext>
            </a:extLst>
          </p:cNvPr>
          <p:cNvSpPr txBox="1"/>
          <p:nvPr/>
        </p:nvSpPr>
        <p:spPr>
          <a:xfrm>
            <a:off x="228600" y="922719"/>
            <a:ext cx="71833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 Visualisations clés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82172B9-D2C6-F20F-0FFA-59AD50D03D1C}"/>
              </a:ext>
            </a:extLst>
          </p:cNvPr>
          <p:cNvSpPr txBox="1"/>
          <p:nvPr/>
        </p:nvSpPr>
        <p:spPr>
          <a:xfrm>
            <a:off x="228600" y="2116981"/>
            <a:ext cx="17129241" cy="8586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Matrice de Confusion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L'exploitation de la matrice de confusion permet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d'objectiver les performances du modèle sur la détection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jours de pluie, en mettant en évidence les taux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d'erreurs critiques comme le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 faux négatifs. 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analyse contribue au monitoring des métriques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clés et à l'amélioration continue du modèle.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Nombre de prédictions correctes et incorrectes pour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chaque classe :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26360 : Vrais négatifs (pas de pluie correctement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prédit)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1037 : Faux positifs (prédit pluie alors qu’il n’y avait pas de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2922 : Faux négatifs (pas prédit pluie alors qu’il y avait pluie)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4878 : Vrais positifs (pluie correctement prédit)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matrice de confusion indique que le modèle prédit correctement la majorité des jours sans pluie, mais a plus de difficultés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 les jours de pluie, ce qui se traduit par un certain nombre de faux négatifs. Cela s’explique par un déséquilibre dans</a:t>
            </a:r>
          </a:p>
          <a:p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jeu de données (plus de jours sans pluie). 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865C1962-0E84-25BB-E65C-F149D87BDD01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92623" y="2116981"/>
            <a:ext cx="9039066" cy="50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007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-12126664" y="-5609551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algn="l">
              <a:lnSpc>
                <a:spcPts val="3639"/>
              </a:lnSpc>
            </a:pPr>
            <a:r>
              <a:rPr lang="en-US" sz="180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AUC-ROC = 0.93</a:t>
            </a:r>
            <a:endParaRPr lang="en-US" sz="1800" dirty="0">
              <a:solidFill>
                <a:srgbClr val="FFFFFF"/>
              </a:solidFill>
              <a:latin typeface="Aileron"/>
              <a:ea typeface="Aileron"/>
              <a:cs typeface="Aileron"/>
              <a:sym typeface="Aileron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-3978478" y="641909"/>
            <a:ext cx="8588294" cy="6089881"/>
          </a:xfrm>
          <a:custGeom>
            <a:avLst/>
            <a:gdLst/>
            <a:ahLst/>
            <a:cxnLst/>
            <a:rect l="l" t="t" r="r" b="b"/>
            <a:pathLst>
              <a:path w="8588294" h="6089881">
                <a:moveTo>
                  <a:pt x="0" y="0"/>
                </a:moveTo>
                <a:lnTo>
                  <a:pt x="8588295" y="0"/>
                </a:lnTo>
                <a:lnTo>
                  <a:pt x="8588295" y="6089881"/>
                </a:lnTo>
                <a:lnTo>
                  <a:pt x="0" y="608988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4818448" y="2962768"/>
            <a:ext cx="7315200" cy="724081"/>
          </a:xfrm>
          <a:custGeom>
            <a:avLst/>
            <a:gdLst/>
            <a:ahLst/>
            <a:cxnLst/>
            <a:rect l="l" t="t" r="r" b="b"/>
            <a:pathLst>
              <a:path w="7315200" h="724081">
                <a:moveTo>
                  <a:pt x="0" y="0"/>
                </a:moveTo>
                <a:lnTo>
                  <a:pt x="7315200" y="0"/>
                </a:lnTo>
                <a:lnTo>
                  <a:pt x="7315200" y="724081"/>
                </a:lnTo>
                <a:lnTo>
                  <a:pt x="0" y="724081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028700" y="1792455"/>
            <a:ext cx="16230600" cy="2585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Key Metrics</a:t>
            </a:r>
          </a:p>
          <a:p>
            <a:pPr algn="ctr">
              <a:lnSpc>
                <a:spcPts val="10800"/>
              </a:lnSpc>
            </a:pPr>
            <a:r>
              <a:rPr lang="fr-FR" sz="5400" dirty="0">
                <a:solidFill>
                  <a:schemeClr val="bg1"/>
                </a:solidFill>
                <a:latin typeface="Aileron Bold" panose="020B0604020202020204" charset="0"/>
              </a:rPr>
              <a:t>Modèle Random Forest — Classification binaire</a:t>
            </a:r>
            <a:endParaRPr lang="en-US" sz="5400" dirty="0">
              <a:solidFill>
                <a:schemeClr val="bg1"/>
              </a:solidFill>
              <a:latin typeface="Aileron Bold" panose="020B0604020202020204" charset="0"/>
              <a:ea typeface="HK Modular"/>
              <a:cs typeface="HK Modular"/>
              <a:sym typeface="HK Modula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459992" y="5753130"/>
            <a:ext cx="488170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6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076472" y="5755328"/>
            <a:ext cx="488170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6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309522" y="6550804"/>
            <a:ext cx="4881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AUC-PR = 0.82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09522" y="5653190"/>
            <a:ext cx="4881704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600" b="1" dirty="0">
                <a:solidFill>
                  <a:srgbClr val="01FFFF"/>
                </a:solidFill>
                <a:latin typeface="Aileron Bold"/>
                <a:ea typeface="Aileron Bold"/>
                <a:cs typeface="Aileron Bold"/>
                <a:sym typeface="Aileron Bold"/>
              </a:rPr>
              <a:t>Key Metric 3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357403" y="-214476"/>
            <a:ext cx="7319270" cy="1543701"/>
          </a:xfrm>
          <a:custGeom>
            <a:avLst/>
            <a:gdLst/>
            <a:ahLst/>
            <a:cxnLst/>
            <a:rect l="l" t="t" r="r" b="b"/>
            <a:pathLst>
              <a:path w="7319270" h="1543701">
                <a:moveTo>
                  <a:pt x="0" y="0"/>
                </a:moveTo>
                <a:lnTo>
                  <a:pt x="7319270" y="0"/>
                </a:lnTo>
                <a:lnTo>
                  <a:pt x="7319270" y="1543701"/>
                </a:lnTo>
                <a:lnTo>
                  <a:pt x="0" y="1543701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print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A338838-00FA-5EA8-F069-282EE9623CA8}"/>
              </a:ext>
            </a:extLst>
          </p:cNvPr>
          <p:cNvSpPr txBox="1"/>
          <p:nvPr/>
        </p:nvSpPr>
        <p:spPr>
          <a:xfrm>
            <a:off x="1459992" y="6683974"/>
            <a:ext cx="4881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ACCURACY = 0.85 </a:t>
            </a:r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37B4EFE0-2179-29E0-A1CC-C5D0EA1AA8FB}"/>
              </a:ext>
            </a:extLst>
          </p:cNvPr>
          <p:cNvSpPr txBox="1"/>
          <p:nvPr/>
        </p:nvSpPr>
        <p:spPr>
          <a:xfrm>
            <a:off x="8067328" y="6577946"/>
            <a:ext cx="4881704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36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AUC-ROC = 0.93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pic>
        <p:nvPicPr>
          <p:cNvPr id="11" name="Picture 10" descr="A diagram of weather prediction&#10;&#10;Description automatically generated">
            <a:extLst>
              <a:ext uri="{FF2B5EF4-FFF2-40B4-BE49-F238E27FC236}">
                <a16:creationId xmlns:a16="http://schemas.microsoft.com/office/drawing/2014/main" id="{0F5426D0-EACF-1906-2F49-6F98A8E90A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705100"/>
            <a:ext cx="7086600" cy="5429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715500" y="1986320"/>
            <a:ext cx="63246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modulaire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Chaque endpoint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répond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tâche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Flux de données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l’extraction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données brutes à la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Flexibilité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Prédictions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automatiques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via des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l’utilisateur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 avec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orchestrateur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workflow (Airflow)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Compatible avec une solution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suivi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modèles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715500" y="8134350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Notre API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respecte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principes REST tout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permettant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un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déploiement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une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évolution</a:t>
            </a:r>
            <a:r>
              <a:rPr lang="en-GB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une maintenance </a:t>
            </a:r>
            <a:r>
              <a:rPr lang="en-GB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simplifiée</a:t>
            </a:r>
            <a:endParaRPr lang="en-GB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50178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10013576" y="1911846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script est bien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ainsi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la base de données et les endpoints,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cependant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faute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temps,cela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n’a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intégré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Sécurité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mutlicouches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Hachage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mots de passe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bcrypt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), tokens JWT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s’authentifier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Oauth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avec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rôles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Suit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règles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REST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l’API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/user (POST), /token, /user (GET)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l’administrateur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 des entrées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Pydantic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gestion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erreurs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Contrôle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accès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Initialisation de la base de données au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lancement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(init_db.py)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gère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operations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cours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d’exécution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ajout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d’utilisateur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authentication) – user_api.py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246529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Picture 4" descr="A diagram of a application&#10;&#10;Description automatically generated">
            <a:extLst>
              <a:ext uri="{FF2B5EF4-FFF2-40B4-BE49-F238E27FC236}">
                <a16:creationId xmlns:a16="http://schemas.microsoft.com/office/drawing/2014/main" id="{BB386B5A-B748-8080-7E75-E359F6534A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" y="2359760"/>
            <a:ext cx="925830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110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64B97-FE97-EB32-AAC0-8A348671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4B797D0-9F0E-BC0B-B9F6-ED73EA9CBE2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4D46738-56FB-693D-0E1C-E8273D3BF12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9D91D6F-E441-2A0E-AB4B-300B4E86137C}"/>
              </a:ext>
            </a:extLst>
          </p:cNvPr>
          <p:cNvSpPr txBox="1"/>
          <p:nvPr/>
        </p:nvSpPr>
        <p:spPr>
          <a:xfrm>
            <a:off x="228600" y="922719"/>
            <a:ext cx="173560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3.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API de prédiction avec FastAPI,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Database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PostgreSQL &amp; Tests unitaires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90612C-D32F-FE8E-8B8F-A967C0A72B56}"/>
              </a:ext>
            </a:extLst>
          </p:cNvPr>
          <p:cNvSpPr txBox="1"/>
          <p:nvPr/>
        </p:nvSpPr>
        <p:spPr>
          <a:xfrm>
            <a:off x="9353550" y="1954765"/>
            <a:ext cx="63246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Difficulté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initiale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exécuter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tests sur des endpoints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donc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lié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l’exécution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du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serveur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modules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mocks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remplacements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– script mock_mlflow.py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Utilisation de fixtures pour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configurer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l’environnement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test – script conftest.py: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Vérification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présence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dossiers/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fichiers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nécessaires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aux tests –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check_model_files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 des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utilisées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tests – function mock_application_functions.py</a:t>
            </a:r>
          </a:p>
          <a:p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 des endpoints – script tests_unitaires.py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d’appels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endpoinds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extract, training, predict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Deux tests pour le endpoint /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saisie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données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invalides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F69B5D-AB62-AC20-31AB-A5126245F41C}"/>
              </a:ext>
            </a:extLst>
          </p:cNvPr>
          <p:cNvSpPr txBox="1"/>
          <p:nvPr/>
        </p:nvSpPr>
        <p:spPr>
          <a:xfrm>
            <a:off x="9620250" y="8259839"/>
            <a:ext cx="6324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 de tests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 couches pour une isolation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complète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 tests.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s’exécutent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sans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dépendance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à des services externes (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tout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comportement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l’application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E86AC4-8420-7052-2B31-119FEE67323D}"/>
              </a:ext>
            </a:extLst>
          </p:cNvPr>
          <p:cNvSpPr txBox="1"/>
          <p:nvPr/>
        </p:nvSpPr>
        <p:spPr>
          <a:xfrm>
            <a:off x="838200" y="8141074"/>
            <a:ext cx="6324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Schéma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realisé</a:t>
            </a:r>
            <a:r>
              <a:rPr lang="en-GB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la solution Napkin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8" name="Picture 7" descr="A diagram of a funnel&#10;&#10;Description automatically generated">
            <a:extLst>
              <a:ext uri="{FF2B5EF4-FFF2-40B4-BE49-F238E27FC236}">
                <a16:creationId xmlns:a16="http://schemas.microsoft.com/office/drawing/2014/main" id="{00E08293-B70A-C20B-E02A-F1D9556F7B4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654674"/>
            <a:ext cx="74295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527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ACED8-502A-74D6-C44A-F02C906F9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6786D64-C1FB-8CB3-FFCF-0B76CD6F1B7D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63EB4AD-887C-22F7-935D-E3B3F12E0A60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656CCF23-283C-2D68-E2E1-91A1FD54D9F1}"/>
              </a:ext>
            </a:extLst>
          </p:cNvPr>
          <p:cNvSpPr/>
          <p:nvPr/>
        </p:nvSpPr>
        <p:spPr>
          <a:xfrm rot="5400000" flipV="1">
            <a:off x="3429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890A378-E169-34EE-5243-C95A36313F44}"/>
              </a:ext>
            </a:extLst>
          </p:cNvPr>
          <p:cNvSpPr txBox="1"/>
          <p:nvPr/>
        </p:nvSpPr>
        <p:spPr>
          <a:xfrm>
            <a:off x="228600" y="922719"/>
            <a:ext cx="10390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 Orchestration &amp; Automatisation avec Airflow</a:t>
            </a:r>
          </a:p>
        </p:txBody>
      </p:sp>
      <p:pic>
        <p:nvPicPr>
          <p:cNvPr id="10" name="Image 9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00800" y="2095500"/>
            <a:ext cx="11353800" cy="76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89" name="Rectangle 1"/>
          <p:cNvSpPr>
            <a:spLocks noChangeArrowheads="1"/>
          </p:cNvSpPr>
          <p:nvPr/>
        </p:nvSpPr>
        <p:spPr bwMode="auto">
          <a:xfrm>
            <a:off x="609600" y="3925789"/>
            <a:ext cx="533400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</a:t>
            </a:r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Simulation d'un flux temps réel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0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Architecture à 3 </a:t>
            </a:r>
            <a:r>
              <a:rPr lang="fr-FR" sz="2000" b="1" dirty="0" err="1">
                <a:solidFill>
                  <a:schemeClr val="bg1"/>
                </a:solidFill>
                <a:latin typeface="Arial" charset="0"/>
                <a:cs typeface="Arial" charset="0"/>
              </a:rPr>
              <a:t>DAGs</a:t>
            </a:r>
            <a:r>
              <a:rPr lang="fr-FR" sz="2000" b="1" dirty="0">
                <a:solidFill>
                  <a:schemeClr val="bg1"/>
                </a:solidFill>
                <a:latin typeface="Arial" charset="0"/>
                <a:cs typeface="Arial" charset="0"/>
              </a:rPr>
              <a:t> interconnectés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endParaRPr lang="fr-FR" sz="20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Automatisation des </a:t>
            </a:r>
            <a:r>
              <a:rPr kumimoji="0" lang="fr-FR" sz="20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workflows</a:t>
            </a:r>
            <a:endParaRPr kumimoji="0" lang="fr-FR" sz="20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000" dirty="0">
              <a:solidFill>
                <a:schemeClr val="bg1"/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1941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266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903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4.1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Avantages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et enseignements d’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Airflow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5105400" y="3009900"/>
            <a:ext cx="90678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Gestion robuste des dépendances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 err="1">
                <a:solidFill>
                  <a:schemeClr val="bg1"/>
                </a:solidFill>
              </a:rPr>
              <a:t>FileSensors</a:t>
            </a:r>
            <a:r>
              <a:rPr lang="fr-FR" sz="2400" dirty="0">
                <a:solidFill>
                  <a:schemeClr val="bg1"/>
                </a:solidFill>
              </a:rPr>
              <a:t> et fonction de comparaison de hash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Chainage entre </a:t>
            </a:r>
            <a:r>
              <a:rPr lang="fr-FR" sz="3200" b="1" dirty="0" err="1">
                <a:solidFill>
                  <a:schemeClr val="bg1"/>
                </a:solidFill>
              </a:rPr>
              <a:t>DAGs</a:t>
            </a:r>
            <a:r>
              <a:rPr lang="fr-FR" sz="3200" dirty="0">
                <a:solidFill>
                  <a:schemeClr val="bg1"/>
                </a:solidFill>
              </a:rPr>
              <a:t> 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TriggerDagRunOperator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Persistance des données</a:t>
            </a:r>
            <a:r>
              <a:rPr lang="fr-FR" sz="3200" dirty="0">
                <a:solidFill>
                  <a:schemeClr val="bg1"/>
                </a:solidFill>
              </a:rPr>
              <a:t> via XCOM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Transmission du </a:t>
            </a:r>
            <a:r>
              <a:rPr lang="fr-FR" sz="2400" dirty="0" err="1">
                <a:solidFill>
                  <a:schemeClr val="bg1"/>
                </a:solidFill>
              </a:rPr>
              <a:t>run_id</a:t>
            </a:r>
            <a:r>
              <a:rPr lang="fr-FR" sz="2400" dirty="0">
                <a:solidFill>
                  <a:schemeClr val="bg1"/>
                </a:solidFill>
              </a:rPr>
              <a:t> </a:t>
            </a:r>
            <a:r>
              <a:rPr lang="fr-FR" sz="2400" dirty="0" err="1">
                <a:solidFill>
                  <a:schemeClr val="bg1"/>
                </a:solidFill>
              </a:rPr>
              <a:t>MLflow</a:t>
            </a:r>
            <a:r>
              <a:rPr lang="fr-FR" sz="2400" dirty="0">
                <a:solidFill>
                  <a:schemeClr val="bg1"/>
                </a:solidFill>
              </a:rPr>
              <a:t> aux </a:t>
            </a:r>
            <a:r>
              <a:rPr lang="fr-FR" sz="2400" dirty="0" err="1">
                <a:solidFill>
                  <a:schemeClr val="bg1"/>
                </a:solidFill>
              </a:rPr>
              <a:t>endpoints</a:t>
            </a:r>
            <a:r>
              <a:rPr lang="fr-FR" sz="2400" dirty="0">
                <a:solidFill>
                  <a:schemeClr val="bg1"/>
                </a:solidFill>
              </a:rPr>
              <a:t> API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Résilience et observabilité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Reprise sur erreur, logs centralises, point de contrôle…</a:t>
            </a: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647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7760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Tracking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&amp;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Registry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pic>
        <p:nvPicPr>
          <p:cNvPr id="8" name="Image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610600" y="2095500"/>
            <a:ext cx="8839200" cy="7315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57200" y="2215634"/>
            <a:ext cx="8610600" cy="6986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3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Serveur</a:t>
            </a:r>
            <a:r>
              <a:rPr kumimoji="0" lang="fr-FR" sz="32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de </a:t>
            </a:r>
            <a:r>
              <a:rPr kumimoji="0" lang="fr-FR" sz="32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Tracking</a:t>
            </a:r>
            <a:endParaRPr kumimoji="0" lang="fr-FR" sz="32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Persistance des </a:t>
            </a: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runs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a travers les étapes du </a:t>
            </a:r>
            <a:r>
              <a:rPr kumimoji="0" lang="fr-FR" sz="240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workflow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Configuration centralisée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Mémoire des expériences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3200" b="1" dirty="0">
                <a:solidFill>
                  <a:schemeClr val="bg1"/>
                </a:solidFill>
                <a:latin typeface="Arial" charset="0"/>
                <a:cs typeface="Arial" charset="0"/>
              </a:rPr>
              <a:t>Registre de Modèles</a:t>
            </a:r>
            <a:endParaRPr lang="fr-FR" sz="320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Promotion automatique du champion</a:t>
            </a:r>
            <a:r>
              <a:rPr kumimoji="0" lang="fr-F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basée sur les métriques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Utilisation du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mécanisme d’alias 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pour la promotion du modèle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fr-FR" sz="2400" baseline="0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fr-FR" sz="24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Nested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b="1" i="0" u="none" strike="noStrike" cap="none" normalizeH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runs</a:t>
            </a:r>
            <a:r>
              <a:rPr kumimoji="0" lang="fr-FR" sz="2400" b="1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bas</a:t>
            </a:r>
            <a:r>
              <a:rPr lang="fr-FR" sz="2400" dirty="0">
                <a:solidFill>
                  <a:schemeClr val="bg1"/>
                </a:solidFill>
                <a:latin typeface="Arial" charset="0"/>
                <a:cs typeface="Arial" charset="0"/>
              </a:rPr>
              <a:t>é</a:t>
            </a:r>
            <a:r>
              <a:rPr kumimoji="0" lang="fr-FR" sz="240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s sur le modèle champion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1143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9433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5.1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Avantages et Enseignements de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MLflow</a:t>
            </a:r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1219200" y="3086100"/>
            <a:ext cx="130302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Flexibilité opérationnelle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Découpage entre </a:t>
            </a:r>
            <a:r>
              <a:rPr lang="fr-FR" sz="2400" dirty="0" err="1">
                <a:solidFill>
                  <a:schemeClr val="bg1"/>
                </a:solidFill>
              </a:rPr>
              <a:t>Airflow</a:t>
            </a:r>
            <a:r>
              <a:rPr lang="fr-FR" sz="2400" dirty="0">
                <a:solidFill>
                  <a:schemeClr val="bg1"/>
                </a:solidFill>
              </a:rPr>
              <a:t> et </a:t>
            </a:r>
            <a:r>
              <a:rPr lang="fr-FR" sz="2400" dirty="0" err="1">
                <a:solidFill>
                  <a:schemeClr val="bg1"/>
                </a:solidFill>
              </a:rPr>
              <a:t>MLflow</a:t>
            </a:r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Déploiement simplifi</a:t>
            </a:r>
            <a:r>
              <a:rPr lang="fr-FR" sz="3200" dirty="0">
                <a:solidFill>
                  <a:schemeClr val="bg1"/>
                </a:solidFill>
              </a:rPr>
              <a:t>é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L’utilisation d’alias pour la gestion des modèles a simplifié les procédures d’inférences et de </a:t>
            </a:r>
            <a:r>
              <a:rPr lang="fr-FR" sz="2400" dirty="0" err="1">
                <a:solidFill>
                  <a:schemeClr val="bg1"/>
                </a:solidFill>
              </a:rPr>
              <a:t>Rollback</a:t>
            </a:r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Documentation vivante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Tags, étiquettes, métadonnées… traçabilité complète </a:t>
            </a: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>
                <a:solidFill>
                  <a:schemeClr val="bg1"/>
                </a:solidFill>
              </a:rPr>
              <a:t>Conception réfléchie </a:t>
            </a:r>
            <a:r>
              <a:rPr lang="fr-FR" sz="3200" dirty="0">
                <a:solidFill>
                  <a:schemeClr val="bg1"/>
                </a:solidFill>
              </a:rPr>
              <a:t>des le début du projet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Outil simple mais pas simpliste</a:t>
            </a: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647700" y="-70866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8412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 Tests et CI/CD avec GitHub actions</a:t>
            </a:r>
          </a:p>
        </p:txBody>
      </p:sp>
      <p:sp>
        <p:nvSpPr>
          <p:cNvPr id="2049" name="Rectangle 1"/>
          <p:cNvSpPr>
            <a:spLocks noChangeArrowheads="1"/>
          </p:cNvSpPr>
          <p:nvPr/>
        </p:nvSpPr>
        <p:spPr bwMode="auto">
          <a:xfrm>
            <a:off x="457200" y="3958187"/>
            <a:ext cx="6858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Github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action pour l’automatisation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fr-FR" sz="2400" b="1" dirty="0">
              <a:solidFill>
                <a:schemeClr val="bg1"/>
              </a:solidFill>
              <a:latin typeface="Arial" charset="0"/>
              <a:cs typeface="Arial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2400" b="1" dirty="0">
                <a:solidFill>
                  <a:schemeClr val="bg1"/>
                </a:solidFill>
                <a:latin typeface="Arial" charset="0"/>
                <a:cs typeface="Arial" charset="0"/>
              </a:rPr>
              <a:t>Trois jobs séquentiels</a:t>
            </a:r>
            <a:endParaRPr kumimoji="0" lang="fr-FR" sz="24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Runner</a:t>
            </a:r>
            <a:r>
              <a:rPr kumimoji="0" lang="fr-FR" sz="2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cs typeface="Arial" charset="0"/>
              </a:rPr>
              <a:t> auto-hébergé</a:t>
            </a:r>
            <a:endParaRPr kumimoji="0" lang="fr-FR" sz="2400" b="1" i="0" u="none" strike="noStrike" cap="none" normalizeH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pic>
        <p:nvPicPr>
          <p:cNvPr id="9" name="Image 8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162800" y="2400300"/>
            <a:ext cx="10363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39978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26666" b="-6666"/>
            </a:stretch>
          </a:blipFill>
        </p:spPr>
        <p:txBody>
          <a:bodyPr/>
          <a:lstStyle/>
          <a:p>
            <a:endParaRPr lang="fr-FR" dirty="0"/>
          </a:p>
        </p:txBody>
      </p:sp>
      <p:grpSp>
        <p:nvGrpSpPr>
          <p:cNvPr id="4" name="Group 4"/>
          <p:cNvGrpSpPr/>
          <p:nvPr/>
        </p:nvGrpSpPr>
        <p:grpSpPr>
          <a:xfrm>
            <a:off x="795492" y="383470"/>
            <a:ext cx="1301010" cy="130101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Dreaming Outloud Script Pro" panose="020F0502020204030204" pitchFamily="66" charset="0"/>
                  <a:sym typeface="HK Modular"/>
                </a:rPr>
                <a:t>1.</a:t>
              </a: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13762" y="2173116"/>
            <a:ext cx="1301010" cy="2551740"/>
            <a:chOff x="0" y="-781388"/>
            <a:chExt cx="812800" cy="159418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2833" y="-781388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2.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95492" y="3322904"/>
            <a:ext cx="1301010" cy="4530084"/>
            <a:chOff x="0" y="-2017349"/>
            <a:chExt cx="812800" cy="28301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855" y="-2017349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020"/>
                </a:lnSpc>
              </a:pPr>
              <a:r>
                <a:rPr lang="en-US" sz="4300" b="1" dirty="0">
                  <a:solidFill>
                    <a:srgbClr val="FFFFFF"/>
                  </a:solidFill>
                  <a:latin typeface="Brush Script MT" panose="03060802040406070304" pitchFamily="66" charset="0"/>
                  <a:ea typeface="HK Modular"/>
                  <a:cs typeface="MV Boli" panose="02000500030200090000" pitchFamily="2" charset="0"/>
                  <a:sym typeface="HK Modular"/>
                </a:rPr>
                <a:t>3.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79685" y="869766"/>
            <a:ext cx="16203515" cy="11497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Vue d’ensemble de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l’architecture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MLOps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du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projet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étéo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contexte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problématique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&amp;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objectif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Collecte, préparation des données (Data Engineering)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, model train</a:t>
            </a: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&amp; DataViz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API de prédiction avec FastAPI,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Database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PostgreSQL &amp; tests unitaires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Orchestration &amp; </a:t>
            </a:r>
            <a:r>
              <a:rPr lang="en-US" sz="3600" u="none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Automatisation</a:t>
            </a:r>
            <a:r>
              <a:rPr lang="en-US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avec Airflow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en-US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Tracking &amp; Registry avec </a:t>
            </a:r>
            <a:r>
              <a:rPr lang="en-US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MLflow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 et CI/CD avec GitHub actions </a:t>
            </a: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fr-FR" sz="3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Interface utilisateur avec </a:t>
            </a:r>
            <a:r>
              <a:rPr lang="fr-FR" sz="3600" dirty="0" err="1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Streamlit</a:t>
            </a:r>
            <a:r>
              <a:rPr lang="fr-FR" sz="3600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 frontend</a:t>
            </a:r>
            <a:endParaRPr lang="en-US" sz="3600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r>
              <a:rPr lang="fr-FR" sz="3600" u="none" dirty="0">
                <a:solidFill>
                  <a:srgbClr val="FFFFFF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Conclusion : Bilan du projet &amp; Améliorations futures </a:t>
            </a:r>
            <a:endParaRPr lang="en-US" sz="3600" u="none" dirty="0">
              <a:solidFill>
                <a:srgbClr val="FFFFFF"/>
              </a:solidFill>
              <a:latin typeface="Arial" panose="020B0604020202020204" pitchFamily="34" charset="0"/>
              <a:ea typeface="Open Sauce"/>
              <a:cs typeface="Arial" panose="020B0604020202020204" pitchFamily="34" charset="0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  <a:p>
            <a:pPr marL="0" lvl="0" indent="0" algn="l">
              <a:lnSpc>
                <a:spcPts val="2940"/>
              </a:lnSpc>
              <a:spcBef>
                <a:spcPct val="0"/>
              </a:spcBef>
            </a:pPr>
            <a:endParaRPr lang="en-US" sz="2100" u="none" dirty="0">
              <a:solidFill>
                <a:srgbClr val="FFFFFF"/>
              </a:solidFill>
              <a:latin typeface="Open Sauce"/>
              <a:ea typeface="Open Sauce"/>
              <a:cs typeface="Open Sauce"/>
              <a:sym typeface="Open Sauce"/>
            </a:endParaRPr>
          </a:p>
        </p:txBody>
      </p:sp>
      <p:sp>
        <p:nvSpPr>
          <p:cNvPr id="19" name="TextBox 12">
            <a:extLst>
              <a:ext uri="{FF2B5EF4-FFF2-40B4-BE49-F238E27FC236}">
                <a16:creationId xmlns:a16="http://schemas.microsoft.com/office/drawing/2014/main" id="{96FEC784-CADC-231D-D260-DB103A211280}"/>
              </a:ext>
            </a:extLst>
          </p:cNvPr>
          <p:cNvSpPr txBox="1"/>
          <p:nvPr/>
        </p:nvSpPr>
        <p:spPr>
          <a:xfrm>
            <a:off x="935731" y="4455645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4.</a:t>
            </a:r>
          </a:p>
        </p:txBody>
      </p:sp>
      <p:sp>
        <p:nvSpPr>
          <p:cNvPr id="20" name="TextBox 12">
            <a:extLst>
              <a:ext uri="{FF2B5EF4-FFF2-40B4-BE49-F238E27FC236}">
                <a16:creationId xmlns:a16="http://schemas.microsoft.com/office/drawing/2014/main" id="{AED0E932-1709-0A5B-2C80-052B2F3DEB97}"/>
              </a:ext>
            </a:extLst>
          </p:cNvPr>
          <p:cNvSpPr txBox="1"/>
          <p:nvPr/>
        </p:nvSpPr>
        <p:spPr>
          <a:xfrm>
            <a:off x="917462" y="5549550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5.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8437D702-6EDC-F253-514F-DA27C73C7FE8}"/>
              </a:ext>
            </a:extLst>
          </p:cNvPr>
          <p:cNvSpPr txBox="1"/>
          <p:nvPr/>
        </p:nvSpPr>
        <p:spPr>
          <a:xfrm>
            <a:off x="881972" y="6606581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6.</a:t>
            </a:r>
          </a:p>
        </p:txBody>
      </p:sp>
      <p:sp>
        <p:nvSpPr>
          <p:cNvPr id="23" name="TextBox 9">
            <a:extLst>
              <a:ext uri="{FF2B5EF4-FFF2-40B4-BE49-F238E27FC236}">
                <a16:creationId xmlns:a16="http://schemas.microsoft.com/office/drawing/2014/main" id="{D75B17C8-7FC7-BBE3-2002-ABC839594199}"/>
              </a:ext>
            </a:extLst>
          </p:cNvPr>
          <p:cNvSpPr txBox="1"/>
          <p:nvPr/>
        </p:nvSpPr>
        <p:spPr>
          <a:xfrm>
            <a:off x="877449" y="7752682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7.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A5420E68-0117-505D-3DB1-D058830306DE}"/>
              </a:ext>
            </a:extLst>
          </p:cNvPr>
          <p:cNvSpPr txBox="1"/>
          <p:nvPr/>
        </p:nvSpPr>
        <p:spPr>
          <a:xfrm>
            <a:off x="849265" y="8825680"/>
            <a:ext cx="1057071" cy="120953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ts val="6020"/>
              </a:lnSpc>
            </a:pPr>
            <a:r>
              <a:rPr lang="en-US" sz="4300" b="1" dirty="0">
                <a:solidFill>
                  <a:srgbClr val="FFFFFF"/>
                </a:solidFill>
                <a:latin typeface="Brush Script MT" panose="03060802040406070304" pitchFamily="66" charset="0"/>
                <a:ea typeface="HK Modular"/>
                <a:cs typeface="HK Modular"/>
                <a:sym typeface="HK Modular"/>
              </a:rPr>
              <a:t>8.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7AAFDB-E0ED-FE6D-C096-1B4348331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E006BCD-AEE2-A674-7024-F1C0188B20B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34F8AF3-DE6C-38E7-9B17-E741ECF9BF0B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C45DCE98-542F-1FE3-5D11-EE0942C3E602}"/>
              </a:ext>
            </a:extLst>
          </p:cNvPr>
          <p:cNvSpPr/>
          <p:nvPr/>
        </p:nvSpPr>
        <p:spPr>
          <a:xfrm rot="5400000" flipV="1">
            <a:off x="-114300" y="-70104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132E29F-1116-9B96-B568-85BB006A79FD}"/>
              </a:ext>
            </a:extLst>
          </p:cNvPr>
          <p:cNvSpPr txBox="1"/>
          <p:nvPr/>
        </p:nvSpPr>
        <p:spPr>
          <a:xfrm>
            <a:off x="228600" y="922719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6.1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Choix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techniques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CI/CD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7A3A39EB-E3B6-9938-DBA3-26FF9BFC63C7}"/>
              </a:ext>
            </a:extLst>
          </p:cNvPr>
          <p:cNvSpPr txBox="1"/>
          <p:nvPr/>
        </p:nvSpPr>
        <p:spPr>
          <a:xfrm>
            <a:off x="1219200" y="3086100"/>
            <a:ext cx="13030200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fr-FR" sz="3200" b="1" dirty="0">
                <a:solidFill>
                  <a:schemeClr val="bg1"/>
                </a:solidFill>
              </a:rPr>
              <a:t>Docker-compose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Persistance des volumes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Simplicité de configuration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Orchestration multi-conteneurs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Cohérences entre environnement (</a:t>
            </a:r>
            <a:r>
              <a:rPr lang="fr-FR" sz="2400" dirty="0" err="1">
                <a:solidFill>
                  <a:schemeClr val="bg1"/>
                </a:solidFill>
              </a:rPr>
              <a:t>prod</a:t>
            </a:r>
            <a:r>
              <a:rPr lang="fr-FR" sz="2400" dirty="0">
                <a:solidFill>
                  <a:schemeClr val="bg1"/>
                </a:solidFill>
              </a:rPr>
              <a:t>, </a:t>
            </a:r>
            <a:r>
              <a:rPr lang="fr-FR" sz="2400" dirty="0" err="1">
                <a:solidFill>
                  <a:schemeClr val="bg1"/>
                </a:solidFill>
              </a:rPr>
              <a:t>dev</a:t>
            </a:r>
            <a:r>
              <a:rPr lang="fr-FR" sz="2400" dirty="0">
                <a:solidFill>
                  <a:schemeClr val="bg1"/>
                </a:solidFill>
              </a:rPr>
              <a:t>)</a:t>
            </a:r>
          </a:p>
          <a:p>
            <a:pPr algn="r"/>
            <a:endParaRPr lang="fr-FR" sz="24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pPr algn="r"/>
            <a:r>
              <a:rPr lang="fr-FR" sz="3200" b="1" dirty="0" err="1">
                <a:solidFill>
                  <a:schemeClr val="bg1"/>
                </a:solidFill>
              </a:rPr>
              <a:t>Runner</a:t>
            </a:r>
            <a:r>
              <a:rPr lang="fr-FR" sz="3200" b="1" dirty="0">
                <a:solidFill>
                  <a:schemeClr val="bg1"/>
                </a:solidFill>
              </a:rPr>
              <a:t> auto-hébergé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Indépendance vis-à-vis de l’adresse IP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Pas besoin d’adresse publique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Accès directe aux services</a:t>
            </a:r>
          </a:p>
          <a:p>
            <a:pPr algn="r"/>
            <a:r>
              <a:rPr lang="fr-FR" sz="2400" dirty="0">
                <a:solidFill>
                  <a:schemeClr val="bg1"/>
                </a:solidFill>
              </a:rPr>
              <a:t>Sécurité - Performance renforcées</a:t>
            </a:r>
            <a:endParaRPr lang="fr-FR" sz="3200" dirty="0">
              <a:solidFill>
                <a:schemeClr val="bg1"/>
              </a:solidFill>
            </a:endParaRPr>
          </a:p>
          <a:p>
            <a:pPr algn="r"/>
            <a:endParaRPr lang="fr-FR" sz="3200" dirty="0">
              <a:solidFill>
                <a:schemeClr val="bg1"/>
              </a:solidFill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		</a:t>
            </a:r>
            <a:endParaRPr lang="fr-FR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8371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F54A6-9B18-D749-3FDE-2B473D017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3481F62B-3B31-3E0C-0F67-E9E5AB77552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78B413-CF03-F546-8DE4-5CAB525F87E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FEBA8EF-6599-ED73-AF99-BB3C82D5E8EF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ADE4E62-3F7E-16F4-6E6C-CB52520EC943}"/>
              </a:ext>
            </a:extLst>
          </p:cNvPr>
          <p:cNvSpPr txBox="1"/>
          <p:nvPr/>
        </p:nvSpPr>
        <p:spPr>
          <a:xfrm>
            <a:off x="228600" y="922719"/>
            <a:ext cx="103028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7.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Interface utilisateur avec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Streamlit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frontend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94E281D6-618D-680E-88CB-F7DF2918C055}"/>
              </a:ext>
            </a:extLst>
          </p:cNvPr>
          <p:cNvSpPr txBox="1"/>
          <p:nvPr/>
        </p:nvSpPr>
        <p:spPr>
          <a:xfrm>
            <a:off x="510436" y="3086100"/>
            <a:ext cx="15014944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Visualiser les résultats du modèle (prédictions, probabilités, graphiques).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Consommer l’API FastAPI via des appels HTTP en arrière-plan (requêtes GET ou POST en fonction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du type de prédiction à réaliser.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Afficher des indicateurs de dérive ou de performance issus de MLflow.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Fonctionnalités du frontend.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Saisie manuelle des données ou prédiction automatique basé sur la dernière lignes du fichier csv.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de la prédiction et probabilité.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Affichage d’une image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ou « 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» en fonction de la probabilité la plus probable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Connexion API.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Appel du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FastAPI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automatique.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■ Envoi des données saisies au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endpoint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/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predict_user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pour la prédiction manuelle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		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F39B83-35D3-7330-4873-8B10CB4427E3}"/>
              </a:ext>
            </a:extLst>
          </p:cNvPr>
          <p:cNvSpPr txBox="1"/>
          <p:nvPr/>
        </p:nvSpPr>
        <p:spPr>
          <a:xfrm>
            <a:off x="228600" y="1840938"/>
            <a:ext cx="17577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L’objectif est de présenter notre projet et de valider le bon fonctionnement de notre pipeline MLOps via une interface interactive.</a:t>
            </a:r>
          </a:p>
        </p:txBody>
      </p:sp>
    </p:spTree>
    <p:extLst>
      <p:ext uri="{BB962C8B-B14F-4D97-AF65-F5344CB8AC3E}">
        <p14:creationId xmlns:p14="http://schemas.microsoft.com/office/powerpoint/2010/main" val="12167793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63DC6-ABAA-CAFA-45CE-CAC80D93A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9E7B378-762C-EF37-79EA-C1492D0409A3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110FF64B-85CB-DE49-EEFA-767DA9DD54D1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AD76A99-D790-C563-B287-5F0D6B82E1C6}"/>
              </a:ext>
            </a:extLst>
          </p:cNvPr>
          <p:cNvSpPr/>
          <p:nvPr/>
        </p:nvSpPr>
        <p:spPr>
          <a:xfrm rot="5400000" flipV="1">
            <a:off x="975464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dirty="0"/>
              <a:t>V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B531752-D314-A430-56FC-F64E0BB6A45C}"/>
              </a:ext>
            </a:extLst>
          </p:cNvPr>
          <p:cNvSpPr txBox="1"/>
          <p:nvPr/>
        </p:nvSpPr>
        <p:spPr>
          <a:xfrm>
            <a:off x="228600" y="922719"/>
            <a:ext cx="122264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8.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Conclusion : Bilan du projet &amp; Améliorations futures </a:t>
            </a: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AB64FFB2-6737-3E9F-C4F2-36390AEE0B72}"/>
              </a:ext>
            </a:extLst>
          </p:cNvPr>
          <p:cNvSpPr txBox="1"/>
          <p:nvPr/>
        </p:nvSpPr>
        <p:spPr>
          <a:xfrm>
            <a:off x="510436" y="3086100"/>
            <a:ext cx="12782474" cy="63709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Bilan du projet          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Résultats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Bonne performance sur F1-score, système entièrement déployé et testable.</a:t>
            </a:r>
          </a:p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Accuracy : ~85 %, AUC-ROC : ~0.93 et AUC-PR : ~0.82 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Limites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Données simulées, pas de flux temps réel.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 unique (pas de segmentation régionale).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Réentraîne sur batch uniquement (pas de streaming).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     Pas encore de lag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Améliorations futures.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Perspectives 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Passage en production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infrastructure cloud (AWS/GCP).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	Monitoring avec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Grafana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Modèles plus complexes (GBM, LSTM).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 Notifications utilisateurs.     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808716A-1060-4A8F-49E4-0FD66076783D}"/>
              </a:ext>
            </a:extLst>
          </p:cNvPr>
          <p:cNvSpPr txBox="1"/>
          <p:nvPr/>
        </p:nvSpPr>
        <p:spPr>
          <a:xfrm>
            <a:off x="228600" y="1840938"/>
            <a:ext cx="17112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xxxxxxxxxxxxxxxxxxxxxxxxxxxxxxxxxxxxxxxxxxxxxxxxxxxxxxxxxxxxxxxxxxxxxxxxxxxxxxxxxxxxxxxxxxxxxxxxxxxxxxxxxxxxxxx</a:t>
            </a:r>
          </a:p>
        </p:txBody>
      </p:sp>
    </p:spTree>
    <p:extLst>
      <p:ext uri="{BB962C8B-B14F-4D97-AF65-F5344CB8AC3E}">
        <p14:creationId xmlns:p14="http://schemas.microsoft.com/office/powerpoint/2010/main" val="668137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088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 flipH="1" flipV="1">
            <a:off x="0" y="-49018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 flipH="1" flipV="1">
            <a:off x="152400" y="-4749408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0" y="-4446215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18288000" y="18288000"/>
                </a:moveTo>
                <a:lnTo>
                  <a:pt x="0" y="18288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8288000"/>
                </a:lnTo>
                <a:close/>
              </a:path>
            </a:pathLst>
          </a:custGeom>
          <a:blipFill>
            <a:blip r:embed="rId2" cstate="print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7738970" cy="10287000"/>
            <a:chOff x="0" y="0"/>
            <a:chExt cx="10318627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 cstate="print"/>
            <a:srcRect l="24915" r="24915"/>
            <a:stretch>
              <a:fillRect/>
            </a:stretch>
          </p:blipFill>
          <p:spPr>
            <a:xfrm>
              <a:off x="0" y="0"/>
              <a:ext cx="10318627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184449" y="3343975"/>
            <a:ext cx="7301040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9000"/>
              </a:lnSpc>
              <a:spcBef>
                <a:spcPct val="0"/>
              </a:spcBef>
            </a:pPr>
            <a:r>
              <a:rPr lang="en-US" sz="7500" dirty="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Projet MLOPS météo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7223094"/>
            <a:ext cx="8507003" cy="1136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4550"/>
              </a:lnSpc>
              <a:spcBef>
                <a:spcPct val="0"/>
              </a:spcBef>
            </a:pPr>
            <a:r>
              <a:rPr lang="en-US" sz="3500" dirty="0">
                <a:solidFill>
                  <a:srgbClr val="FFFFFF"/>
                </a:solidFill>
                <a:latin typeface="Aileron"/>
                <a:ea typeface="Aileron"/>
                <a:cs typeface="Aileron"/>
                <a:sym typeface="Aileron"/>
              </a:rPr>
              <a:t>This presentation template is free for everyone to use </a:t>
            </a:r>
          </a:p>
        </p:txBody>
      </p:sp>
      <p:sp>
        <p:nvSpPr>
          <p:cNvPr id="11" name="Freeform 11"/>
          <p:cNvSpPr/>
          <p:nvPr/>
        </p:nvSpPr>
        <p:spPr>
          <a:xfrm>
            <a:off x="-1976650" y="8731250"/>
            <a:ext cx="5471873" cy="1154068"/>
          </a:xfrm>
          <a:custGeom>
            <a:avLst/>
            <a:gdLst/>
            <a:ahLst/>
            <a:cxnLst/>
            <a:rect l="l" t="t" r="r" b="b"/>
            <a:pathLst>
              <a:path w="5471873" h="1154068">
                <a:moveTo>
                  <a:pt x="0" y="0"/>
                </a:moveTo>
                <a:lnTo>
                  <a:pt x="5471873" y="0"/>
                </a:lnTo>
                <a:lnTo>
                  <a:pt x="5471873" y="1154068"/>
                </a:lnTo>
                <a:lnTo>
                  <a:pt x="0" y="11540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print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9646642" y="868004"/>
            <a:ext cx="11063219" cy="1609196"/>
          </a:xfrm>
          <a:custGeom>
            <a:avLst/>
            <a:gdLst/>
            <a:ahLst/>
            <a:cxnLst/>
            <a:rect l="l" t="t" r="r" b="b"/>
            <a:pathLst>
              <a:path w="11063219" h="1609196">
                <a:moveTo>
                  <a:pt x="0" y="0"/>
                </a:moveTo>
                <a:lnTo>
                  <a:pt x="11063219" y="0"/>
                </a:lnTo>
                <a:lnTo>
                  <a:pt x="11063219" y="1609196"/>
                </a:lnTo>
                <a:lnTo>
                  <a:pt x="0" y="1609196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print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B44C4-6456-CF9B-0C0A-48649FC12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0347B3-4B48-A2E1-964D-0D6471608531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A2DFF832-F396-8108-689B-8B02F568BF20}"/>
              </a:ext>
            </a:extLst>
          </p:cNvPr>
          <p:cNvSpPr/>
          <p:nvPr/>
        </p:nvSpPr>
        <p:spPr>
          <a:xfrm rot="5400000">
            <a:off x="-361950" y="-361950"/>
            <a:ext cx="190119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F51CEB54-A96D-B184-43BD-A1FC2D14C81B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 dirty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09B1A6E-5A25-AC38-FFE0-AAD604C026DC}"/>
              </a:ext>
            </a:extLst>
          </p:cNvPr>
          <p:cNvSpPr txBox="1"/>
          <p:nvPr/>
        </p:nvSpPr>
        <p:spPr>
          <a:xfrm>
            <a:off x="228600" y="922719"/>
            <a:ext cx="13382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1.0.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Vue d'ensemble de l'architecture MLOps du projet météo</a:t>
            </a:r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id="{A5A24DDD-28E1-90C5-656E-61BB2FAC81E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86000" y="342900"/>
            <a:ext cx="901018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695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 rot="5400000" flipV="1">
            <a:off x="1368990" y="-7162800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2394818-8FC4-1134-B9FB-075EEB1FCB5A}"/>
              </a:ext>
            </a:extLst>
          </p:cNvPr>
          <p:cNvSpPr txBox="1"/>
          <p:nvPr/>
        </p:nvSpPr>
        <p:spPr>
          <a:xfrm>
            <a:off x="228600" y="922719"/>
            <a:ext cx="15001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1.1.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Contexte, problématique, défis méthodologiques &amp; objectif projet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6DAA8-A077-F82F-7524-5EBB3F69A40F}"/>
              </a:ext>
            </a:extLst>
          </p:cNvPr>
          <p:cNvSpPr txBox="1"/>
          <p:nvPr/>
        </p:nvSpPr>
        <p:spPr>
          <a:xfrm>
            <a:off x="547804" y="2027663"/>
            <a:ext cx="17526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Prédire la pluie du lendemain à partir de données météo australiennes (objectif : RainTomorrow = Yes/No).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→ Données : +10 ans d’observations météo quotidiennes, issues de plusieurs stations australiennes.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La variable cible à prédire RainTomorrow répond à la question cruciale : Va-t-il pleuvoir le lendemain? (Oui ou Non).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9C6EDCF-D34E-0ED3-0B03-29568C4AB77A}"/>
              </a:ext>
            </a:extLst>
          </p:cNvPr>
          <p:cNvSpPr txBox="1"/>
          <p:nvPr/>
        </p:nvSpPr>
        <p:spPr>
          <a:xfrm>
            <a:off x="564505" y="3970235"/>
            <a:ext cx="1720214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Problématique métier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La prédiction météorologique représente un défi complexe de classification binaire où l'objectif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est de prédire la probabilité de précipitations pour le lendemain avec une précision maximale.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Prédire avec fiabilité un phénomène rare (déséquilibre : majorité de "No").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Défis méthodologiques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→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nteractions non-linéaires entre les variables, </a:t>
            </a:r>
            <a:r>
              <a:rPr lang="fr-F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saisonnalité,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hétérogénéité géographique, latence de validation (24h),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  nécessité de modèles robustes et adaptatifs.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0466FF59-9C71-3D6A-B574-51CB7B430C93}"/>
              </a:ext>
            </a:extLst>
          </p:cNvPr>
          <p:cNvSpPr txBox="1"/>
          <p:nvPr/>
        </p:nvSpPr>
        <p:spPr>
          <a:xfrm>
            <a:off x="671706" y="7740161"/>
            <a:ext cx="1678696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Objectif projet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→ Industrialiser la prédiction météo via un pipeline automatisé, sécurisé, traçable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réentraînable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du preprocessing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à la prédiction, avec déploiement et interface utilisateur. 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7ECF8E-AB18-4601-DEB8-0A7FBD515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01E2222-4657-4240-3EF7-F3CF93E1183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B74D2424-9053-ADA7-82AF-77A5ED5B1696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B25D5DAD-2EB9-EACE-B20D-07962CAEA24B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CACCC48-5CE6-11DA-77FE-2D728447605B}"/>
              </a:ext>
            </a:extLst>
          </p:cNvPr>
          <p:cNvSpPr txBox="1"/>
          <p:nvPr/>
        </p:nvSpPr>
        <p:spPr>
          <a:xfrm>
            <a:off x="228600" y="922719"/>
            <a:ext cx="17068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2.0.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Collecte, préparation des données (Data Engineering), … </a:t>
            </a:r>
          </a:p>
          <a:p>
            <a:endParaRPr lang="fr-FR" sz="3600" b="1" dirty="0">
              <a:solidFill>
                <a:schemeClr val="bg1">
                  <a:lumMod val="95000"/>
                </a:schemeClr>
              </a:solidFill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D6F54F4-6919-2750-93DA-B0BBA5161B83}"/>
              </a:ext>
            </a:extLst>
          </p:cNvPr>
          <p:cNvSpPr txBox="1"/>
          <p:nvPr/>
        </p:nvSpPr>
        <p:spPr>
          <a:xfrm>
            <a:off x="517362" y="1931842"/>
            <a:ext cx="17526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Nettoyage &amp; prétraitement rigoureux : imputation, encodage, standardisation, traitement des outliers.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Imputation des valeurs manquantes : mode pour variables catégorielles, suppression pour colonnes critiques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(RainToday,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Encodage des variables catégorielles : transformation binaire (RainToday, RainTomorrow → 0/1)                                    	     et label encoding (Location, WindGustDir, etc…).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Standardisation des variables numériques : via StandardScaler.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Traitement des valeurs aberrantes : méthode IQR (valeurs extrêmes remplacées par des seuils).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B3A35F3-CAA2-8223-7717-1EFDC5D22F48}"/>
              </a:ext>
            </a:extLst>
          </p:cNvPr>
          <p:cNvSpPr txBox="1"/>
          <p:nvPr/>
        </p:nvSpPr>
        <p:spPr>
          <a:xfrm>
            <a:off x="517362" y="4809607"/>
            <a:ext cx="16586144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Sélection de variables clés (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: humidité, pression, pluie actuelle, etc…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conservées : Température, humidité, pression, direction/force du vent, RainToday, etc…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Critères : corrélation avec la variable cible + importance prédictive.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 supprimées : 'Date', '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Rainfall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 'Temp3pm', 'Temp9am', 'Pressure9am'</a:t>
            </a:r>
          </a:p>
          <a:p>
            <a:endParaRPr lang="fr-FR" sz="2400" b="1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Analyse exploratoire : déséquilibre des classes (majorité de “No”), corrélations avec la cible.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Étude de la corrélation entre les features météo et la variable cible.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Détection de déséquilibres de classe (majorité de "No" sur RainTomorrow).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■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Déséquilibre important sur RainTomorrow : majorité de "No" → justifie la métrique F1-score et le choix du seuil.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Corrélations observées :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Humidity3pm, RainToday et Cloud3pm = très bons prédicteurs.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         ○ Location = facteur discriminant (lié à la géographie).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	</a:t>
            </a:r>
            <a:endParaRPr lang="fr-FR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774D1DF-AFA4-4337-6016-3A4FE75B27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258404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258800" y="9029804"/>
            <a:ext cx="36423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prepare_data.py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3832592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00C04-A103-644F-0850-313CF4E5D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679A7D1-F2C0-38A8-D7B3-AF9D19DA4E4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802B1224-C0C4-977E-22E6-25966E458D3D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7491405-26A0-27A2-D37D-BDBF6579E9D1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8FE661D-A5A8-E3C1-27E1-63E551395D9A}"/>
              </a:ext>
            </a:extLst>
          </p:cNvPr>
          <p:cNvSpPr txBox="1"/>
          <p:nvPr/>
        </p:nvSpPr>
        <p:spPr>
          <a:xfrm>
            <a:off x="228600" y="922719"/>
            <a:ext cx="3637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2.1.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Model Train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32DC6721-BC79-865E-1D61-238E270C2F98}"/>
              </a:ext>
            </a:extLst>
          </p:cNvPr>
          <p:cNvSpPr txBox="1"/>
          <p:nvPr/>
        </p:nvSpPr>
        <p:spPr>
          <a:xfrm>
            <a:off x="516318" y="2107064"/>
            <a:ext cx="1546032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Train : Données transformées pour un apprentissage optimisé du modèle utilisé RandomForest.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■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Entraînement du modèle </a:t>
            </a: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Choix de l’algorithme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RandomForestClassifier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avec </a:t>
            </a:r>
            <a:r>
              <a:rPr lang="fr-FR" sz="2400" b="1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GridSearch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.: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Validation croisée stratifiée (80/20).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o Export et stockage du modèle entraîné au format .pkl + log dans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MLflow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3335000" y="8948782"/>
            <a:ext cx="34195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 script train_model.py</a:t>
            </a:r>
            <a:endParaRPr lang="fr-FR" sz="2400" b="1" dirty="0">
              <a:solidFill>
                <a:srgbClr val="00B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EBB017C-19EA-DD53-6148-0403C8606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4800" y="4544421"/>
            <a:ext cx="7604339" cy="427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A1048-E36A-8729-AD68-BBBC51B31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A14CC98-D062-2405-F675-2A8113E5F23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F926D729-7D0C-6E14-D45D-838A0DD88D48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89787F6-47CA-D477-F969-8A8AEDA4C594}"/>
              </a:ext>
            </a:extLst>
          </p:cNvPr>
          <p:cNvSpPr/>
          <p:nvPr/>
        </p:nvSpPr>
        <p:spPr>
          <a:xfrm rot="5400000" flipV="1">
            <a:off x="1496309" y="-7701829"/>
            <a:ext cx="14336858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00C75E-524F-A7F9-CB47-33937408C501}"/>
              </a:ext>
            </a:extLst>
          </p:cNvPr>
          <p:cNvSpPr txBox="1"/>
          <p:nvPr/>
        </p:nvSpPr>
        <p:spPr>
          <a:xfrm>
            <a:off x="228600" y="922719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 Visualisations clés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0E532C74-28E9-125C-4F4C-FEA05B737906}"/>
              </a:ext>
            </a:extLst>
          </p:cNvPr>
          <p:cNvSpPr txBox="1"/>
          <p:nvPr/>
        </p:nvSpPr>
        <p:spPr>
          <a:xfrm>
            <a:off x="502275" y="1778255"/>
            <a:ext cx="8641725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Distribution de la Variable Cible (‘’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RainTomorrow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’’)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On observe que la majorité des jours sont sans pluie. Ce déséquilibre impacte le choix des métriques d’évaluation et la difficulté du problème.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Ce barplot montre la proportion d’échantillons pour chaque classe dans la variable cible.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 (pas de pluie) est largement majoritaire (~78%)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(pluie) est minoritaire (~22%)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 dataset est déséquilibré : Cela justifie l’utilisation de métriques comme la courbe ROC et celle de précision-rappel, que vous pourrez observer dans les slides suivants, et la nécessité d’être attentif aux faux négatifs.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3972A2C-55D5-0C5B-B57A-439E63889167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777066" y="1908744"/>
            <a:ext cx="8866411" cy="4987356"/>
          </a:xfrm>
          <a:prstGeom prst="rect">
            <a:avLst/>
          </a:prstGeom>
        </p:spPr>
      </p:pic>
      <p:sp>
        <p:nvSpPr>
          <p:cNvPr id="6" name="ZoneTexte 9">
            <a:extLst>
              <a:ext uri="{FF2B5EF4-FFF2-40B4-BE49-F238E27FC236}">
                <a16:creationId xmlns:a16="http://schemas.microsoft.com/office/drawing/2014/main" id="{FB0ED376-F8CA-8993-DEFA-6B0E38CD69D5}"/>
              </a:ext>
            </a:extLst>
          </p:cNvPr>
          <p:cNvSpPr txBox="1"/>
          <p:nvPr/>
        </p:nvSpPr>
        <p:spPr>
          <a:xfrm>
            <a:off x="11151891" y="6966894"/>
            <a:ext cx="66479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Barplot du déséquilibre des classes      		</a:t>
            </a:r>
          </a:p>
        </p:txBody>
      </p:sp>
    </p:spTree>
    <p:extLst>
      <p:ext uri="{BB962C8B-B14F-4D97-AF65-F5344CB8AC3E}">
        <p14:creationId xmlns:p14="http://schemas.microsoft.com/office/powerpoint/2010/main" val="244255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21BEB-D9EB-1254-1597-DEC57BA1C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1A8E280-DB3B-8E61-86DB-01AD28D90CF4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984C6D9-927E-4F33-B8C9-88796240DAFF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55F6BC9B-46E2-561F-C5C1-A664B41D85FE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 cstate="print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0AF793D-C205-9F6C-30B5-73AF14BC2A27}"/>
              </a:ext>
            </a:extLst>
          </p:cNvPr>
          <p:cNvSpPr txBox="1"/>
          <p:nvPr/>
        </p:nvSpPr>
        <p:spPr>
          <a:xfrm>
            <a:off x="228600" y="922719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 Visualisations clés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FCE9B1F1-CD52-BC6D-5E9E-135A69D9236B}"/>
              </a:ext>
            </a:extLst>
          </p:cNvPr>
          <p:cNvSpPr txBox="1"/>
          <p:nvPr/>
        </p:nvSpPr>
        <p:spPr>
          <a:xfrm>
            <a:off x="517362" y="1931842"/>
            <a:ext cx="16781082" cy="1443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40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de Corrélation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Permet de visualiser les corrélations entre les différentes variables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numériques du jeu de données et de justifier notre choix/sélection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certaines variables, avant la modélisation.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Interprétation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Cette heatmap présente les coefficients de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 entre les variables numériques. On remarque des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corrélations très fortes entre certaines variables, par exemple :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Temp9am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(0.90),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Temp3pm et </a:t>
            </a:r>
            <a:r>
              <a:rPr lang="fr-FR" sz="24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MaxTemp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(0.98),                           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Pressure9am et Pressure3pm (0.96), </a:t>
            </a:r>
          </a:p>
          <a:p>
            <a:r>
              <a:rPr lang="fr-FR" sz="2400" i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→ ce qui indique que ces variables sont très liées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Certaines corrélations négatives sont aussi notables, par exemple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entre Humidity3pm et Sunshine (-0.72). Ces corrélations suggèrent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 risques de redondance (multicolinéarité) qui peuvent impacter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certains modèles.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heatmap révèle également que l’humidité à 3pm et la pression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à 9am sont fortement corrélées avec la variable cible, ce qui justifie leur prise en compte dans le modèle.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</a:t>
            </a:r>
          </a:p>
        </p:txBody>
      </p:sp>
      <p:pic>
        <p:nvPicPr>
          <p:cNvPr id="1026" name="Picture 2" descr="No description has been provided for this image">
            <a:extLst>
              <a:ext uri="{FF2B5EF4-FFF2-40B4-BE49-F238E27FC236}">
                <a16:creationId xmlns:a16="http://schemas.microsoft.com/office/drawing/2014/main" id="{FD5CAF6F-0FA8-F35F-CA23-BA2BB879E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185" y="2108631"/>
            <a:ext cx="7672034" cy="737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003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2E3F6-6AC7-C963-6AD5-CAF16940D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22BD8E6-4AED-1815-C106-FB801EC722D2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DBA4468A-5344-99CD-1FD8-63A94F5B5FBA}"/>
              </a:ext>
            </a:extLst>
          </p:cNvPr>
          <p:cNvSpPr/>
          <p:nvPr/>
        </p:nvSpPr>
        <p:spPr>
          <a:xfrm rot="5400000">
            <a:off x="0" y="0"/>
            <a:ext cx="18288000" cy="182880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9D146A08-8983-22DC-825B-C1AD9C55A4BC}"/>
              </a:ext>
            </a:extLst>
          </p:cNvPr>
          <p:cNvSpPr/>
          <p:nvPr/>
        </p:nvSpPr>
        <p:spPr>
          <a:xfrm rot="5400000" flipV="1">
            <a:off x="968538" y="-7174058"/>
            <a:ext cx="15392400" cy="18211800"/>
          </a:xfrm>
          <a:custGeom>
            <a:avLst/>
            <a:gdLst/>
            <a:ahLst/>
            <a:cxnLst/>
            <a:rect l="l" t="t" r="r" b="b"/>
            <a:pathLst>
              <a:path w="18288000" h="18288000">
                <a:moveTo>
                  <a:pt x="0" y="18288000"/>
                </a:moveTo>
                <a:lnTo>
                  <a:pt x="18288000" y="18288000"/>
                </a:lnTo>
                <a:lnTo>
                  <a:pt x="18288000" y="0"/>
                </a:lnTo>
                <a:lnTo>
                  <a:pt x="0" y="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r>
              <a:rPr lang="fr-FR" sz="1800" b="0" i="0" u="none" strike="noStrike" kern="1200" baseline="0">
                <a:solidFill>
                  <a:srgbClr val="F2F2F2"/>
                </a:solidFill>
                <a:latin typeface="Arial" panose="020B0604020202020204" pitchFamily="34" charset="0"/>
              </a:rPr>
              <a:t> →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F78502B-24BF-0093-B368-7AAB368E2CB8}"/>
              </a:ext>
            </a:extLst>
          </p:cNvPr>
          <p:cNvSpPr txBox="1"/>
          <p:nvPr/>
        </p:nvSpPr>
        <p:spPr>
          <a:xfrm>
            <a:off x="228600" y="922719"/>
            <a:ext cx="74238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2.2.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r-FR" sz="3600" b="1" dirty="0" err="1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DataViz</a:t>
            </a:r>
            <a:r>
              <a:rPr lang="fr-FR" sz="3600" b="1" dirty="0">
                <a:solidFill>
                  <a:schemeClr val="bg1">
                    <a:lumMod val="95000"/>
                  </a:schemeClr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 - Visualisations clés</a:t>
            </a:r>
          </a:p>
        </p:txBody>
      </p:sp>
      <p:sp>
        <p:nvSpPr>
          <p:cNvPr id="5" name="ZoneTexte 9">
            <a:extLst>
              <a:ext uri="{FF2B5EF4-FFF2-40B4-BE49-F238E27FC236}">
                <a16:creationId xmlns:a16="http://schemas.microsoft.com/office/drawing/2014/main" id="{DEC16E33-AC63-B030-EE46-3592D7DB4612}"/>
              </a:ext>
            </a:extLst>
          </p:cNvPr>
          <p:cNvSpPr txBox="1"/>
          <p:nvPr/>
        </p:nvSpPr>
        <p:spPr>
          <a:xfrm>
            <a:off x="517362" y="1818151"/>
            <a:ext cx="17896053" cy="82791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AUC-ROC </a:t>
            </a:r>
            <a:r>
              <a:rPr lang="en-US" sz="2400" dirty="0">
                <a:solidFill>
                  <a:schemeClr val="bg1"/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(Area Under the ROC Curve) </a:t>
            </a:r>
            <a:endParaRPr lang="fr-FR" sz="2400" dirty="0">
              <a:solidFill>
                <a:schemeClr val="bg1"/>
              </a:solidFill>
              <a:highlight>
                <a:srgbClr val="FF00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C’est LA référence pour évaluer la capacité discriminante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modèle, surtout en présence de classes déséquilibrées.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Elle mesure la capacité du modèle à distinguer les jours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pluie des jours sans pluie et à illustrer sa performance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globale.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 AUC-ROC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Elle montre la performance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 modèle en termes de compromis entre le taux de vrais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positifs (sensibilité) et le taux de faux positifs.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AUC-ROC = 0.93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L’aire sous la courbe (AUC) est de 0.93, ce qui indique une excellente capacité du modèle à distinguer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les jours où il va pleuvoir de ceux où il ne pleuvra pas. Plus l’AUC est proche de 1, meilleur est le modèle.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●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Courbe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highlight>
                  <a:srgbClr val="FF00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AUC-PR (Precision-Recall) 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Cette courbe (en haut à droite) est également utile pour les datasets déséquilibrés. </a:t>
            </a:r>
          </a:p>
          <a:p>
            <a:endParaRPr lang="fr-FR" sz="24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○ Interprétation AUC-PR</a:t>
            </a:r>
            <a:r>
              <a:rPr lang="fr-FR" sz="2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Elle montre la relation entre la précision des prédictions positives et le rappel </a:t>
            </a:r>
            <a:r>
              <a:rPr lang="fr-FR" sz="1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(capacité à retrouver tous les vrais positifs).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       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 □ </a:t>
            </a:r>
            <a:r>
              <a:rPr lang="fr-FR" sz="2400" b="1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AUC-PR = 0.82 </a:t>
            </a:r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L’aire sous la courbe est de 0.82, ce qui est très correct, surtout dans un contexte de déséquilibre des</a:t>
            </a:r>
          </a:p>
          <a:p>
            <a:r>
              <a:rPr lang="fr-FR" sz="24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classes. Elle montre que le modèle a une très bonne capacité de discrimination entre les jours pluvieux et non pluvieux. </a:t>
            </a:r>
          </a:p>
        </p:txBody>
      </p:sp>
      <p:pic>
        <p:nvPicPr>
          <p:cNvPr id="8" name="Image 7" descr="Une image contenant texte, capture d’écran, logiciel, Icône d’ordinateur&#10;&#10;Le contenu généré par l’IA peut être incorrect.">
            <a:extLst>
              <a:ext uri="{FF2B5EF4-FFF2-40B4-BE49-F238E27FC236}">
                <a16:creationId xmlns:a16="http://schemas.microsoft.com/office/drawing/2014/main" id="{F76D3E76-F727-7CBA-91B0-D6A4D037A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1931842"/>
            <a:ext cx="8283578" cy="465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5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2461</Words>
  <Application>Microsoft Office PowerPoint</Application>
  <PresentationFormat>Personnalisé</PresentationFormat>
  <Paragraphs>400</Paragraphs>
  <Slides>23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4" baseType="lpstr">
      <vt:lpstr>Aileron Bold</vt:lpstr>
      <vt:lpstr>fkGroteskNeue</vt:lpstr>
      <vt:lpstr>Open Sauce</vt:lpstr>
      <vt:lpstr>Calibri</vt:lpstr>
      <vt:lpstr>Aptos</vt:lpstr>
      <vt:lpstr>HK Modular</vt:lpstr>
      <vt:lpstr>Aileron</vt:lpstr>
      <vt:lpstr>Brush Script MT</vt:lpstr>
      <vt:lpstr>Arial</vt:lpstr>
      <vt:lpstr>MV Boli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Purple and Blue Futuristic 3D Digital Transformation Proposal Presentation</dc:title>
  <dc:creator>Christophe Levra</dc:creator>
  <cp:lastModifiedBy>Christophe Levra</cp:lastModifiedBy>
  <cp:revision>99</cp:revision>
  <cp:lastPrinted>2025-05-15T05:51:17Z</cp:lastPrinted>
  <dcterms:created xsi:type="dcterms:W3CDTF">2006-08-16T00:00:00Z</dcterms:created>
  <dcterms:modified xsi:type="dcterms:W3CDTF">2025-05-15T18:30:24Z</dcterms:modified>
  <dc:identifier>DAGmGqhfAeA</dc:identifier>
</cp:coreProperties>
</file>